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715000" cx="9144000"/>
  <p:notesSz cx="6858000" cy="9144000"/>
  <p:embeddedFontLst>
    <p:embeddedFont>
      <p:font typeface="Roboto Black"/>
      <p:bold r:id="rId42"/>
      <p:boldItalic r:id="rId43"/>
    </p:embeddedFon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5365A16-4AA1-4018-8DF8-D2860CEB84AA}">
  <a:tblStyle styleId="{E5365A16-4AA1-4018-8DF8-D2860CEB84A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Black-bold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regular.fntdata"/><Relationship Id="rId21" Type="http://schemas.openxmlformats.org/officeDocument/2006/relationships/slide" Target="slides/slide15.xml"/><Relationship Id="rId43" Type="http://schemas.openxmlformats.org/officeDocument/2006/relationships/font" Target="fonts/RobotoBlack-boldItalic.fntdata"/><Relationship Id="rId24" Type="http://schemas.openxmlformats.org/officeDocument/2006/relationships/slide" Target="slides/slide18.xml"/><Relationship Id="rId46" Type="http://schemas.openxmlformats.org/officeDocument/2006/relationships/font" Target="fonts/Roboto-italic.fntdata"/><Relationship Id="rId23" Type="http://schemas.openxmlformats.org/officeDocument/2006/relationships/slide" Target="slides/slide17.xml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ime.com/2345/harvard-study-suggests-racial-bias-among-some-airbnb-renters/" TargetMode="External"/><Relationship Id="rId3" Type="http://schemas.openxmlformats.org/officeDocument/2006/relationships/hyperlink" Target="https://www.rentometer.com/articles/my-property-is-not-renting-what-am-i-doing-wrong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ink.ing.com/articles/housing-from-consumer-behaviour-to-economy-wide-effects/" TargetMode="External"/><Relationship Id="rId3" Type="http://schemas.openxmlformats.org/officeDocument/2006/relationships/hyperlink" Target="https://www.daveramsey.com/blog/real-estate-trend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c04d6706e_0_175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c04d6706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c04d6706e_0_2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c04d6706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bc4a7e6c7_0_121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bc4a7e6c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1 might be because the more in demand places = pricier can get away with things like that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d64aebfa_0_188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bd64aebf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bd64aebfa_0_256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bd64aebf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bd64aebfa_0_281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bd64aebf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d64aebfa_0_323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d64aebf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bd64aebfa_0_407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bd64aebfa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c04d6706e_0_36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c04d670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5bcaa8794_0_20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5bcaa879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5a217002e_0_28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5a217002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c04d6706e_0_56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c04d6706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5bcaa8794_0_3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5bcaa879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bc4a7e6c7_0_136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bc4a7e6c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engineered features + dimensionality reduced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optimal price point for each listing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c4a7e6c7_0_205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c4a7e6c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all the features, we test 4 main models.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XGBoost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Gradient Boosting optimizes for loss at every iteration of training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fold CV to tune hyperparameter &amp; loss function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our final results- evaluated on MAE and MSE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best model is the Random Forest (results). This is a results, improvement from range of $400 in the first slide (manual pricing range)-  to $62-136; XGBoost performed similarly, while neural net and lasso were least successful.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bc4a7e6c7_0_231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bc4a7e6c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Summary of the coefficient results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Read the first two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Selected user based features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 test → user based features do matter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Echos our hypothesis earlier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bc4a7e6c7_0_145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bc4a7e6c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address our third objective of understanding the macro market trends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052deec9_2_12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052deec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More normalized, must have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Does not boost value of your house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6c052deec9_2_35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6c052deec9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c052deec9_2_89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6c052deec9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Inverse trend between size and basics and privacy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More open house rather than privacy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bc4a7e6c7_0_244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bc4a7e6c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0c18d817c_0_14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0c18d81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https://time.com/2345/harvard-study-suggests-racial-bias-among-some-airbnb-renters/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https://www.rentometer.com/articles/my-property-is-not-renting-what-am-i-doing-wrong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bc4a7e6c7_0_253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bc4a7e6c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6bc4a7e6c7_0_279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6bc4a7e6c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c04d6706e_0_76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c04d6706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c04d6706e_0_107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6c04d6706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c04d6706e_0_136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c04d6706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c04d6706e_0_158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c04d6706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c4a7e6c7_0_41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c4a7e6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bc4a7e6c7_0_60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bc4a7e6c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we don’t include location here because that’s not an adjustable variable meaningful to people who have already purchased their homes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bc4a7e6c7_0_76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bc4a7e6c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honestly take this slide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https://think.ing.com/articles/housing-from-consumer-behaviour-to-economy-wide-effects/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https://www.daveramsey.com/blog/real-estate-trends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a217002e_0_44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a217002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bd64aebfa_0_211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bd64aebf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bc4a7e6c7_0_92:notes"/>
          <p:cNvSpPr/>
          <p:nvPr>
            <p:ph idx="2" type="sldImg"/>
          </p:nvPr>
        </p:nvSpPr>
        <p:spPr>
          <a:xfrm>
            <a:off x="686093" y="685800"/>
            <a:ext cx="5486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bc4a7e6c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9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9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9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9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9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9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9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9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-1560" l="0" r="0" t="1560"/>
          <a:stretch/>
        </p:blipFill>
        <p:spPr>
          <a:xfrm>
            <a:off x="0" y="1186200"/>
            <a:ext cx="9144000" cy="46234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118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978313" y="3347841"/>
            <a:ext cx="52416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9144000" cy="895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705419" y="1568989"/>
            <a:ext cx="718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Pricing Optimality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An Airbnb Case Study</a:t>
            </a:r>
            <a:endParaRPr b="1" sz="1800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 471 Final Project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Grant Cho | Zhangyi Fan | Margaret Zheng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50" y="1734575"/>
            <a:ext cx="867440" cy="11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>
            <a:off x="5448500" y="4162825"/>
            <a:ext cx="3441600" cy="73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EDA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Output interpretation</a:t>
            </a:r>
            <a:endParaRPr sz="10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1745050" y="4162825"/>
            <a:ext cx="3441600" cy="7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Final Data Dimension: 46435 x 29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342900" y="858678"/>
            <a:ext cx="1305000" cy="15813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Filtering</a:t>
            </a:r>
            <a:endParaRPr b="1"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Final Data Summary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/>
          <p:nvPr/>
        </p:nvSpPr>
        <p:spPr>
          <a:xfrm>
            <a:off x="1745050" y="864900"/>
            <a:ext cx="7145100" cy="1581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Note: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From here onwards, we filtered out houses with 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fewer than 3 reviews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and placed them into a holdout set. We did this since we don’t have any guarantee that these houses are priced at market condition since they are not frequently transacted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318550" y="4162823"/>
            <a:ext cx="1305000" cy="7626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342900" y="2659433"/>
            <a:ext cx="1305000" cy="1273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Data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4217626" y="2656386"/>
            <a:ext cx="1996500" cy="1273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Physical Information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6 dimension reduced variables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1745050" y="2656377"/>
            <a:ext cx="2199900" cy="1273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Location </a:t>
            </a: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dimension reduced variables   and 5 dummy variable for the housing city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6428500" y="2656386"/>
            <a:ext cx="2461500" cy="1273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User Based </a:t>
            </a: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22 variables including amenable information about the house (including sentiment and words in the title &amp; description, fees, host identity and response time)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26186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2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75" y="0"/>
            <a:ext cx="1016001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 txBox="1"/>
          <p:nvPr/>
        </p:nvSpPr>
        <p:spPr>
          <a:xfrm>
            <a:off x="1978313" y="3347841"/>
            <a:ext cx="52416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/>
          <p:nvPr/>
        </p:nvSpPr>
        <p:spPr>
          <a:xfrm rot="-5400000">
            <a:off x="-828750" y="828750"/>
            <a:ext cx="5715000" cy="4057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 rot="-5400000">
            <a:off x="-1009650" y="1009650"/>
            <a:ext cx="5715000" cy="369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 txBox="1"/>
          <p:nvPr/>
        </p:nvSpPr>
        <p:spPr>
          <a:xfrm>
            <a:off x="304800" y="1721478"/>
            <a:ext cx="71877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What relationship do we hypothesize</a:t>
            </a:r>
            <a:r>
              <a:rPr b="1" lang="en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Correlation Matrix: User-based Features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4">
            <a:alphaModFix/>
          </a:blip>
          <a:srcRect b="0" l="13845" r="0" t="0"/>
          <a:stretch/>
        </p:blipFill>
        <p:spPr>
          <a:xfrm>
            <a:off x="208300" y="809538"/>
            <a:ext cx="5931375" cy="42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4471325" y="3509575"/>
            <a:ext cx="204900" cy="414600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4471325" y="4154275"/>
            <a:ext cx="204900" cy="227100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 txBox="1"/>
          <p:nvPr/>
        </p:nvSpPr>
        <p:spPr>
          <a:xfrm>
            <a:off x="5288025" y="1518000"/>
            <a:ext cx="34869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Cancellation Policies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are mutually negative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Description Length is strongly Linked with sentiments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(likely due to repeated use of positive words)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Cleaning fee, description length and host response rate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are closely associated (the degree of host attention and engagement)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5339900" y="1156600"/>
            <a:ext cx="34350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General Association Trends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5339900" y="2884350"/>
            <a:ext cx="1174500" cy="777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Observation 1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5339900" y="3806550"/>
            <a:ext cx="1174500" cy="777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4"/>
          <p:cNvSpPr/>
          <p:nvPr/>
        </p:nvSpPr>
        <p:spPr>
          <a:xfrm rot="1041241">
            <a:off x="5311145" y="2578152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 rot="1041241">
            <a:off x="5219545" y="3740227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 rot="1041241">
            <a:off x="6480195" y="2989452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 rot="1041241">
            <a:off x="6388595" y="4227727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6514400" y="2884350"/>
            <a:ext cx="2260500" cy="7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Interestingly, having </a:t>
            </a: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high cleaning fee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a strict cancellation 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policy seems to </a:t>
            </a: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positively related to price,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while having a flexible policy actually negatively correlates with the price</a:t>
            </a:r>
            <a:endParaRPr sz="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6514400" y="3806550"/>
            <a:ext cx="2260500" cy="7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There might be some external factors carried over in those factors that serves as a proxy for the “class” of the house. </a:t>
            </a: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We hypothesize this trend to diminish as we control for factors like amenities</a:t>
            </a:r>
            <a:endParaRPr b="1" sz="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4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Correlation Matrix: User-based Features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5"/>
          <p:cNvPicPr preferRelativeResize="0"/>
          <p:nvPr/>
        </p:nvPicPr>
        <p:blipFill rotWithShape="1">
          <a:blip r:embed="rId4">
            <a:alphaModFix/>
          </a:blip>
          <a:srcRect b="0" l="13845" r="0" t="0"/>
          <a:stretch/>
        </p:blipFill>
        <p:spPr>
          <a:xfrm>
            <a:off x="208300" y="809538"/>
            <a:ext cx="5931375" cy="42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/>
          <p:nvPr/>
        </p:nvSpPr>
        <p:spPr>
          <a:xfrm>
            <a:off x="4471325" y="1604575"/>
            <a:ext cx="204900" cy="379500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4471325" y="2401675"/>
            <a:ext cx="204900" cy="227100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5339900" y="2884350"/>
            <a:ext cx="1174500" cy="777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Observation 2</a:t>
            </a:r>
            <a:endParaRPr b="1"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5339900" y="3806550"/>
            <a:ext cx="1174500" cy="777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Hypothesis 2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5"/>
          <p:cNvSpPr/>
          <p:nvPr/>
        </p:nvSpPr>
        <p:spPr>
          <a:xfrm rot="1041241">
            <a:off x="6480195" y="2989452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6514400" y="2884350"/>
            <a:ext cx="2260500" cy="7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Title length, description length and description sentiment 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all have rather </a:t>
            </a: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positive relation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with the housing price as well</a:t>
            </a:r>
            <a:endParaRPr sz="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5"/>
          <p:cNvSpPr/>
          <p:nvPr/>
        </p:nvSpPr>
        <p:spPr>
          <a:xfrm rot="1041241">
            <a:off x="5311145" y="2578152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 rot="1041241">
            <a:off x="5219545" y="3740227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 rot="1041241">
            <a:off x="6388595" y="4227727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"/>
          <p:cNvSpPr/>
          <p:nvPr/>
        </p:nvSpPr>
        <p:spPr>
          <a:xfrm>
            <a:off x="6514400" y="3806550"/>
            <a:ext cx="2260500" cy="7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believe that this signals that the wording attached with the house MAY affect housing prices - </a:t>
            </a: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we hypothesize that the effect will be positive due to the power of marketing and glamorization.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25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5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 txBox="1"/>
          <p:nvPr/>
        </p:nvSpPr>
        <p:spPr>
          <a:xfrm>
            <a:off x="5288025" y="1518000"/>
            <a:ext cx="34869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Cancellation Policies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are mutually negative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Description Length is strongly Linked with sentiments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(likely due to repeated use of positive words)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Cleaning fee, description length and host response rate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are closely associated (the degree of host attention and engagement)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25"/>
          <p:cNvSpPr/>
          <p:nvPr/>
        </p:nvSpPr>
        <p:spPr>
          <a:xfrm>
            <a:off x="5339900" y="1156600"/>
            <a:ext cx="34350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General Association Trends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Usage and Pricing of Airbnbs in Different Cities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 rotWithShape="1">
          <a:blip r:embed="rId4">
            <a:alphaModFix/>
          </a:blip>
          <a:srcRect b="0" l="8223" r="18868" t="0"/>
          <a:stretch/>
        </p:blipFill>
        <p:spPr>
          <a:xfrm>
            <a:off x="5985158" y="1183508"/>
            <a:ext cx="2410603" cy="183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 rotWithShape="1">
          <a:blip r:embed="rId5">
            <a:alphaModFix/>
          </a:blip>
          <a:srcRect b="2262" l="14008" r="16503" t="2662"/>
          <a:stretch/>
        </p:blipFill>
        <p:spPr>
          <a:xfrm>
            <a:off x="5985158" y="3223324"/>
            <a:ext cx="2410603" cy="183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 rotWithShape="1">
          <a:blip r:embed="rId6">
            <a:alphaModFix/>
          </a:blip>
          <a:srcRect b="2846" l="11078" r="18129" t="0"/>
          <a:stretch/>
        </p:blipFill>
        <p:spPr>
          <a:xfrm>
            <a:off x="3359192" y="1165400"/>
            <a:ext cx="2410606" cy="183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7">
            <a:alphaModFix/>
          </a:blip>
          <a:srcRect b="2695" l="9630" r="19508" t="0"/>
          <a:stretch/>
        </p:blipFill>
        <p:spPr>
          <a:xfrm>
            <a:off x="739450" y="1183508"/>
            <a:ext cx="2410606" cy="183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8">
            <a:alphaModFix/>
          </a:blip>
          <a:srcRect b="3409" l="8244" r="20803" t="0"/>
          <a:stretch/>
        </p:blipFill>
        <p:spPr>
          <a:xfrm>
            <a:off x="739450" y="3205200"/>
            <a:ext cx="2410603" cy="18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 rotWithShape="1">
          <a:blip r:embed="rId9">
            <a:alphaModFix/>
          </a:blip>
          <a:srcRect b="5214" l="16820" r="14634" t="11215"/>
          <a:stretch/>
        </p:blipFill>
        <p:spPr>
          <a:xfrm>
            <a:off x="3362304" y="3207451"/>
            <a:ext cx="2410603" cy="183696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/>
          <p:nvPr/>
        </p:nvSpPr>
        <p:spPr>
          <a:xfrm>
            <a:off x="3365825" y="1154850"/>
            <a:ext cx="5029800" cy="39054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6"/>
          <p:cNvSpPr/>
          <p:nvPr/>
        </p:nvSpPr>
        <p:spPr>
          <a:xfrm>
            <a:off x="739500" y="808713"/>
            <a:ext cx="2410500" cy="28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Chicago &amp; LA: Coastal Surge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26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7" name="Google Shape;357;p26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6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Usage and Pricing of Airbnbs in Different Cities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/>
          <p:cNvPicPr preferRelativeResize="0"/>
          <p:nvPr/>
        </p:nvPicPr>
        <p:blipFill rotWithShape="1">
          <a:blip r:embed="rId4">
            <a:alphaModFix/>
          </a:blip>
          <a:srcRect b="0" l="8223" r="18868" t="0"/>
          <a:stretch/>
        </p:blipFill>
        <p:spPr>
          <a:xfrm>
            <a:off x="5985158" y="1183508"/>
            <a:ext cx="2410603" cy="183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/>
          <p:cNvPicPr preferRelativeResize="0"/>
          <p:nvPr/>
        </p:nvPicPr>
        <p:blipFill rotWithShape="1">
          <a:blip r:embed="rId5">
            <a:alphaModFix/>
          </a:blip>
          <a:srcRect b="2262" l="14008" r="16503" t="2662"/>
          <a:stretch/>
        </p:blipFill>
        <p:spPr>
          <a:xfrm>
            <a:off x="5985158" y="3223324"/>
            <a:ext cx="2410603" cy="183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 rotWithShape="1">
          <a:blip r:embed="rId6">
            <a:alphaModFix/>
          </a:blip>
          <a:srcRect b="2846" l="11078" r="18129" t="0"/>
          <a:stretch/>
        </p:blipFill>
        <p:spPr>
          <a:xfrm>
            <a:off x="3359192" y="1165400"/>
            <a:ext cx="2410606" cy="183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7"/>
          <p:cNvPicPr preferRelativeResize="0"/>
          <p:nvPr/>
        </p:nvPicPr>
        <p:blipFill rotWithShape="1">
          <a:blip r:embed="rId7">
            <a:alphaModFix/>
          </a:blip>
          <a:srcRect b="2695" l="9630" r="19508" t="0"/>
          <a:stretch/>
        </p:blipFill>
        <p:spPr>
          <a:xfrm>
            <a:off x="739450" y="1183508"/>
            <a:ext cx="2410606" cy="183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7"/>
          <p:cNvPicPr preferRelativeResize="0"/>
          <p:nvPr/>
        </p:nvPicPr>
        <p:blipFill rotWithShape="1">
          <a:blip r:embed="rId8">
            <a:alphaModFix/>
          </a:blip>
          <a:srcRect b="3409" l="8244" r="20803" t="0"/>
          <a:stretch/>
        </p:blipFill>
        <p:spPr>
          <a:xfrm>
            <a:off x="739450" y="3205200"/>
            <a:ext cx="2410603" cy="18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 rotWithShape="1">
          <a:blip r:embed="rId9">
            <a:alphaModFix/>
          </a:blip>
          <a:srcRect b="5214" l="16820" r="14634" t="11215"/>
          <a:stretch/>
        </p:blipFill>
        <p:spPr>
          <a:xfrm>
            <a:off x="3362304" y="3207451"/>
            <a:ext cx="2410603" cy="183696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/>
          <p:nvPr/>
        </p:nvSpPr>
        <p:spPr>
          <a:xfrm>
            <a:off x="5985025" y="1154850"/>
            <a:ext cx="2410500" cy="39054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/>
          <p:nvPr/>
        </p:nvSpPr>
        <p:spPr>
          <a:xfrm>
            <a:off x="3359250" y="799650"/>
            <a:ext cx="2410500" cy="28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SF &amp; DC: Even Spread and Price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733475" y="1154850"/>
            <a:ext cx="2410500" cy="39054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7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7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Usage and Pricing of Airbnbs in Different Cities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 rotWithShape="1">
          <a:blip r:embed="rId4">
            <a:alphaModFix/>
          </a:blip>
          <a:srcRect b="0" l="8223" r="18868" t="0"/>
          <a:stretch/>
        </p:blipFill>
        <p:spPr>
          <a:xfrm>
            <a:off x="5985158" y="1183508"/>
            <a:ext cx="2410603" cy="183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 rotWithShape="1">
          <a:blip r:embed="rId5">
            <a:alphaModFix/>
          </a:blip>
          <a:srcRect b="2262" l="14008" r="16503" t="2662"/>
          <a:stretch/>
        </p:blipFill>
        <p:spPr>
          <a:xfrm>
            <a:off x="5985158" y="3223324"/>
            <a:ext cx="2410603" cy="183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 rotWithShape="1">
          <a:blip r:embed="rId6">
            <a:alphaModFix/>
          </a:blip>
          <a:srcRect b="2846" l="11078" r="18129" t="0"/>
          <a:stretch/>
        </p:blipFill>
        <p:spPr>
          <a:xfrm>
            <a:off x="3359192" y="1165400"/>
            <a:ext cx="2410606" cy="183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 rotWithShape="1">
          <a:blip r:embed="rId7">
            <a:alphaModFix/>
          </a:blip>
          <a:srcRect b="2695" l="9630" r="19508" t="0"/>
          <a:stretch/>
        </p:blipFill>
        <p:spPr>
          <a:xfrm>
            <a:off x="739450" y="1183508"/>
            <a:ext cx="2410606" cy="183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 rotWithShape="1">
          <a:blip r:embed="rId8">
            <a:alphaModFix/>
          </a:blip>
          <a:srcRect b="3409" l="8244" r="20803" t="0"/>
          <a:stretch/>
        </p:blipFill>
        <p:spPr>
          <a:xfrm>
            <a:off x="739450" y="3205200"/>
            <a:ext cx="2410603" cy="18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 rotWithShape="1">
          <a:blip r:embed="rId9">
            <a:alphaModFix/>
          </a:blip>
          <a:srcRect b="5214" l="16820" r="14634" t="11215"/>
          <a:stretch/>
        </p:blipFill>
        <p:spPr>
          <a:xfrm>
            <a:off x="3362304" y="3207451"/>
            <a:ext cx="2410603" cy="183696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8"/>
          <p:cNvSpPr/>
          <p:nvPr/>
        </p:nvSpPr>
        <p:spPr>
          <a:xfrm>
            <a:off x="739500" y="1183525"/>
            <a:ext cx="5029800" cy="39054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5985200" y="808713"/>
            <a:ext cx="2410500" cy="28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NY &amp; Boston: Dense Central Areas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28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28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28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28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8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8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Usage and Pricing of Airbnbs in Different Cities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4">
            <a:alphaModFix/>
          </a:blip>
          <a:srcRect b="0" l="8223" r="18868" t="0"/>
          <a:stretch/>
        </p:blipFill>
        <p:spPr>
          <a:xfrm>
            <a:off x="5985158" y="1183508"/>
            <a:ext cx="2410603" cy="183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5">
            <a:alphaModFix/>
          </a:blip>
          <a:srcRect b="2262" l="14008" r="16503" t="2662"/>
          <a:stretch/>
        </p:blipFill>
        <p:spPr>
          <a:xfrm>
            <a:off x="5985158" y="3223324"/>
            <a:ext cx="2410603" cy="183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 rotWithShape="1">
          <a:blip r:embed="rId6">
            <a:alphaModFix/>
          </a:blip>
          <a:srcRect b="2846" l="11078" r="18129" t="0"/>
          <a:stretch/>
        </p:blipFill>
        <p:spPr>
          <a:xfrm>
            <a:off x="3359192" y="1165400"/>
            <a:ext cx="2410606" cy="183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 rotWithShape="1">
          <a:blip r:embed="rId7">
            <a:alphaModFix/>
          </a:blip>
          <a:srcRect b="2695" l="9630" r="19508" t="0"/>
          <a:stretch/>
        </p:blipFill>
        <p:spPr>
          <a:xfrm>
            <a:off x="739450" y="1183508"/>
            <a:ext cx="2410606" cy="183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 rotWithShape="1">
          <a:blip r:embed="rId8">
            <a:alphaModFix/>
          </a:blip>
          <a:srcRect b="3409" l="8244" r="20803" t="0"/>
          <a:stretch/>
        </p:blipFill>
        <p:spPr>
          <a:xfrm>
            <a:off x="739450" y="3205200"/>
            <a:ext cx="2410603" cy="183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 rotWithShape="1">
          <a:blip r:embed="rId9">
            <a:alphaModFix/>
          </a:blip>
          <a:srcRect b="5214" l="16820" r="14634" t="11215"/>
          <a:stretch/>
        </p:blipFill>
        <p:spPr>
          <a:xfrm>
            <a:off x="3362304" y="3207451"/>
            <a:ext cx="2410603" cy="183696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9"/>
          <p:cNvSpPr/>
          <p:nvPr/>
        </p:nvSpPr>
        <p:spPr>
          <a:xfrm>
            <a:off x="739450" y="808725"/>
            <a:ext cx="7656300" cy="28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We hypothesize that there exist city wide differences that needs to be mapped out into the model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29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6" name="Google Shape;426;p29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29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29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9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Housing Prices across Physical Principal Components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0"/>
          <p:cNvPicPr preferRelativeResize="0"/>
          <p:nvPr/>
        </p:nvPicPr>
        <p:blipFill rotWithShape="1">
          <a:blip r:embed="rId4">
            <a:alphaModFix/>
          </a:blip>
          <a:srcRect b="5006" l="3232" r="0" t="0"/>
          <a:stretch/>
        </p:blipFill>
        <p:spPr>
          <a:xfrm>
            <a:off x="146475" y="1096625"/>
            <a:ext cx="6661802" cy="40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0"/>
          <p:cNvSpPr/>
          <p:nvPr/>
        </p:nvSpPr>
        <p:spPr>
          <a:xfrm>
            <a:off x="289150" y="796825"/>
            <a:ext cx="6432600" cy="28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Housing Price (Logged) Across Physical PC Index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30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30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0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0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0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/>
          <p:nvPr/>
        </p:nvSpPr>
        <p:spPr>
          <a:xfrm>
            <a:off x="6919200" y="3159250"/>
            <a:ext cx="1855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seems rather likely, given that all those features seems like rather crucial for any renter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hypothesize that they will continually be positive in later analysis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31"/>
          <p:cNvSpPr txBox="1"/>
          <p:nvPr/>
        </p:nvSpPr>
        <p:spPr>
          <a:xfrm>
            <a:off x="6919200" y="1518000"/>
            <a:ext cx="1855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Bath room, space, cooking and size related physical features 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appeared rather strongly &amp; 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positively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correlated with housing price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31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Housing Prices across Physical Principal Components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1"/>
          <p:cNvPicPr preferRelativeResize="0"/>
          <p:nvPr/>
        </p:nvPicPr>
        <p:blipFill rotWithShape="1">
          <a:blip r:embed="rId4">
            <a:alphaModFix/>
          </a:blip>
          <a:srcRect b="5006" l="3232" r="0" t="0"/>
          <a:stretch/>
        </p:blipFill>
        <p:spPr>
          <a:xfrm>
            <a:off x="146475" y="1096625"/>
            <a:ext cx="6661802" cy="40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1"/>
          <p:cNvSpPr/>
          <p:nvPr/>
        </p:nvSpPr>
        <p:spPr>
          <a:xfrm>
            <a:off x="289150" y="796825"/>
            <a:ext cx="6432600" cy="28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Housing Price (Logged) Across Physical PC Index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6946808" y="1156600"/>
            <a:ext cx="1828200" cy="40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1"/>
          <p:cNvSpPr/>
          <p:nvPr/>
        </p:nvSpPr>
        <p:spPr>
          <a:xfrm>
            <a:off x="6946808" y="2721650"/>
            <a:ext cx="18282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1"/>
          <p:cNvSpPr/>
          <p:nvPr/>
        </p:nvSpPr>
        <p:spPr>
          <a:xfrm>
            <a:off x="289150" y="3118150"/>
            <a:ext cx="2148900" cy="1817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1"/>
          <p:cNvSpPr/>
          <p:nvPr/>
        </p:nvSpPr>
        <p:spPr>
          <a:xfrm>
            <a:off x="2438050" y="3118150"/>
            <a:ext cx="2133900" cy="1817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31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31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31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31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1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31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1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1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75" y="0"/>
            <a:ext cx="1016001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978313" y="3347841"/>
            <a:ext cx="52416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 rot="-5400000">
            <a:off x="-828750" y="828750"/>
            <a:ext cx="5715000" cy="4057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-5400000">
            <a:off x="-1009650" y="1009650"/>
            <a:ext cx="5715000" cy="369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04794" y="1721389"/>
            <a:ext cx="718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Why should I Value my House?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 txBox="1"/>
          <p:nvPr/>
        </p:nvSpPr>
        <p:spPr>
          <a:xfrm>
            <a:off x="6919200" y="3159250"/>
            <a:ext cx="1855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hypothesize that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may be due to the trade off attached with these choices.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(Higher privacy may indicate that this is a shared room or a smaller compartment) causing this trend to be negative. We hypothesize that this may be different post controlling other variable.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32"/>
          <p:cNvSpPr txBox="1"/>
          <p:nvPr/>
        </p:nvSpPr>
        <p:spPr>
          <a:xfrm>
            <a:off x="6919200" y="1518000"/>
            <a:ext cx="1855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Surprisingly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privacy and the ease of access related features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seems to be negatively related to the price of interest (Privacy, in particular)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Housing Prices across Physical Principal Components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2"/>
          <p:cNvPicPr preferRelativeResize="0"/>
          <p:nvPr/>
        </p:nvPicPr>
        <p:blipFill rotWithShape="1">
          <a:blip r:embed="rId4">
            <a:alphaModFix/>
          </a:blip>
          <a:srcRect b="5006" l="3232" r="0" t="0"/>
          <a:stretch/>
        </p:blipFill>
        <p:spPr>
          <a:xfrm>
            <a:off x="146475" y="1096625"/>
            <a:ext cx="6661802" cy="40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2"/>
          <p:cNvSpPr/>
          <p:nvPr/>
        </p:nvSpPr>
        <p:spPr>
          <a:xfrm>
            <a:off x="289150" y="796825"/>
            <a:ext cx="6432600" cy="28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Housing Price (Logged) Across Physical PC Index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6946808" y="1156600"/>
            <a:ext cx="18282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6946808" y="2721650"/>
            <a:ext cx="18282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2"/>
          <p:cNvSpPr/>
          <p:nvPr/>
        </p:nvSpPr>
        <p:spPr>
          <a:xfrm>
            <a:off x="289150" y="1159725"/>
            <a:ext cx="6432600" cy="1817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2"/>
          <p:cNvSpPr/>
          <p:nvPr/>
        </p:nvSpPr>
        <p:spPr>
          <a:xfrm>
            <a:off x="4629275" y="3159250"/>
            <a:ext cx="2133900" cy="1817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32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2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9" name="Google Shape;489;p32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2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2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2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2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2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2"/>
          <p:cNvSpPr/>
          <p:nvPr/>
        </p:nvSpPr>
        <p:spPr>
          <a:xfrm>
            <a:off x="6946808" y="1156600"/>
            <a:ext cx="1828200" cy="40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2"/>
          <p:cNvSpPr/>
          <p:nvPr/>
        </p:nvSpPr>
        <p:spPr>
          <a:xfrm>
            <a:off x="6946808" y="2721650"/>
            <a:ext cx="18282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Housing Prices across Word Based Index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3"/>
          <p:cNvPicPr preferRelativeResize="0"/>
          <p:nvPr/>
        </p:nvPicPr>
        <p:blipFill rotWithShape="1">
          <a:blip r:embed="rId4">
            <a:alphaModFix/>
          </a:blip>
          <a:srcRect b="5240" l="2950" r="0" t="0"/>
          <a:stretch/>
        </p:blipFill>
        <p:spPr>
          <a:xfrm>
            <a:off x="126725" y="1096625"/>
            <a:ext cx="6681549" cy="402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3"/>
          <p:cNvSpPr/>
          <p:nvPr/>
        </p:nvSpPr>
        <p:spPr>
          <a:xfrm>
            <a:off x="289150" y="796825"/>
            <a:ext cx="6432600" cy="28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Housing Price (Logged) Across Word Based Index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3"/>
          <p:cNvSpPr txBox="1"/>
          <p:nvPr/>
        </p:nvSpPr>
        <p:spPr>
          <a:xfrm>
            <a:off x="6919200" y="3159250"/>
            <a:ext cx="18558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hypothesize that this trend will persist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 our rationale is that descriptive words and room based words are more appealing to the 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intrinsic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needs and wants of the customers, while location based words does not add additional value, but may instead decrease value if the location appear suboptimal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3"/>
          <p:cNvSpPr/>
          <p:nvPr/>
        </p:nvSpPr>
        <p:spPr>
          <a:xfrm>
            <a:off x="6946808" y="1156600"/>
            <a:ext cx="18282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3"/>
          <p:cNvSpPr/>
          <p:nvPr/>
        </p:nvSpPr>
        <p:spPr>
          <a:xfrm>
            <a:off x="6946808" y="2721650"/>
            <a:ext cx="18282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33"/>
          <p:cNvSpPr/>
          <p:nvPr/>
        </p:nvSpPr>
        <p:spPr>
          <a:xfrm>
            <a:off x="3990250" y="527085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1" name="Google Shape;511;p33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33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33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33"/>
          <p:cNvSpPr txBox="1"/>
          <p:nvPr/>
        </p:nvSpPr>
        <p:spPr>
          <a:xfrm>
            <a:off x="6919200" y="1518000"/>
            <a:ext cx="1855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Descriptive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Words and Room Based Words both seems to have a positive relationship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with the housing price, while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location based words seems to have a negative relationship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33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3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3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3"/>
          <p:cNvSpPr/>
          <p:nvPr/>
        </p:nvSpPr>
        <p:spPr>
          <a:xfrm>
            <a:off x="6946808" y="1156600"/>
            <a:ext cx="1828200" cy="40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6946808" y="2721650"/>
            <a:ext cx="18282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75" y="0"/>
            <a:ext cx="1016001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4"/>
          <p:cNvSpPr txBox="1"/>
          <p:nvPr/>
        </p:nvSpPr>
        <p:spPr>
          <a:xfrm>
            <a:off x="1978313" y="3347841"/>
            <a:ext cx="52416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4"/>
          <p:cNvSpPr/>
          <p:nvPr/>
        </p:nvSpPr>
        <p:spPr>
          <a:xfrm rot="-5400000">
            <a:off x="-828750" y="828750"/>
            <a:ext cx="5715000" cy="4057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4"/>
          <p:cNvSpPr/>
          <p:nvPr/>
        </p:nvSpPr>
        <p:spPr>
          <a:xfrm rot="-5400000">
            <a:off x="-1009650" y="1009650"/>
            <a:ext cx="5715000" cy="369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4"/>
          <p:cNvSpPr txBox="1"/>
          <p:nvPr/>
        </p:nvSpPr>
        <p:spPr>
          <a:xfrm>
            <a:off x="304794" y="1721389"/>
            <a:ext cx="718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How much?</a:t>
            </a:r>
            <a:endParaRPr b="1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Model Results &amp; Selection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/>
          <p:nvPr/>
        </p:nvSpPr>
        <p:spPr>
          <a:xfrm>
            <a:off x="3387276" y="1494150"/>
            <a:ext cx="2313300" cy="36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Used 10 fold Cross Validation to tune the the hyperparameter and loss function: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Relaxed Lasso: Tuned Lambda to perform feature selection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Random Forest: Tuned mtry (14) and number of trees (elbowed at 450) | </a:t>
            </a: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OOB Prediction Error: 0.483 on Logged Price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Neural Network: Validation set used to evaluate trained model | </a:t>
            </a: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CV Mean Absolute Error: 104 on Actual Price 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XGBoost: Tuned eta (learning rate) and nrounds (number of training iterations) | </a:t>
            </a: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CV Error: 0.486 </a:t>
            </a: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on Logged Price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5"/>
          <p:cNvSpPr/>
          <p:nvPr/>
        </p:nvSpPr>
        <p:spPr>
          <a:xfrm>
            <a:off x="6566252" y="1494150"/>
            <a:ext cx="2313300" cy="36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The final Evaluation results on the test data are as follows (Evaluated on the mean squared error &amp; the mean absolute error of the actual housing price):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Relaxed Lasso MSE: $188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Relaxed Lasso MAE: $75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Random Forest MSE: $136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Random Forest MAE: $62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Neural Network MSE: $187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Neural Network MAE: $102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XGBoost MSE: $138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XGBoost MAE: $63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RF &gt;= XGBoost &gt; Relaxed Lasso &gt;= Neural Network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5"/>
          <p:cNvSpPr/>
          <p:nvPr/>
        </p:nvSpPr>
        <p:spPr>
          <a:xfrm>
            <a:off x="208300" y="1000000"/>
            <a:ext cx="2313300" cy="45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Models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8" name="Google Shape;538;p35"/>
          <p:cNvSpPr/>
          <p:nvPr/>
        </p:nvSpPr>
        <p:spPr>
          <a:xfrm>
            <a:off x="3387263" y="1000000"/>
            <a:ext cx="2313300" cy="45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Cross Validation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9" name="Google Shape;539;p35"/>
          <p:cNvSpPr/>
          <p:nvPr/>
        </p:nvSpPr>
        <p:spPr>
          <a:xfrm>
            <a:off x="6566225" y="1000000"/>
            <a:ext cx="2313300" cy="45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Test Results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208300" y="1494150"/>
            <a:ext cx="2313300" cy="36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Relaxed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LASSO: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adding bias by penalizing coefficients to create a sparser model to better estimate testing errors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Random Forest: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generating many uncorrelated decision trees to improve prediction accuracy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Neural Network: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algorithms designed to recognize patterns, interpreting sensory data by labeling or clustering raw inputs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XGBoost: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implementation of gradient boosting for decision trees algorithm, optimized for speed and performance. A gradual, additive model is generated, with decision trees added to minimize the loss function.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5"/>
          <p:cNvSpPr/>
          <p:nvPr/>
        </p:nvSpPr>
        <p:spPr>
          <a:xfrm rot="5400000">
            <a:off x="1584175" y="3126450"/>
            <a:ext cx="2740500" cy="350700"/>
          </a:xfrm>
          <a:prstGeom prst="triangle">
            <a:avLst>
              <a:gd fmla="val 50000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5"/>
          <p:cNvSpPr/>
          <p:nvPr/>
        </p:nvSpPr>
        <p:spPr>
          <a:xfrm rot="5400000">
            <a:off x="4833425" y="3278850"/>
            <a:ext cx="2740500" cy="350700"/>
          </a:xfrm>
          <a:prstGeom prst="triangle">
            <a:avLst>
              <a:gd fmla="val 50000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35"/>
          <p:cNvSpPr/>
          <p:nvPr/>
        </p:nvSpPr>
        <p:spPr>
          <a:xfrm>
            <a:off x="5362150" y="528650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35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35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35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35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5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/>
          <p:nvPr/>
        </p:nvSpPr>
        <p:spPr>
          <a:xfrm>
            <a:off x="4572000" y="1529775"/>
            <a:ext cx="41145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Houses with more amenities and perks are pricier to rent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It’s like comparing furnished with unfurnished apartments: the more completed the house, the more valuable homeowners believe their property is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People prefer long title and high description 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sentiments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These in general appeals more to public’s mindset when making a purchase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 Most Important Variables: Size and basics, privacy, and bath and toiletries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Customers prioritize openness and completion of houses so they don’t get bored or have to shop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6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Feature Interpretation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6"/>
          <p:cNvSpPr/>
          <p:nvPr/>
        </p:nvSpPr>
        <p:spPr>
          <a:xfrm>
            <a:off x="4607400" y="6485503"/>
            <a:ext cx="1892100" cy="1667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Focus on user decided features: anything not 6 physical PC related. Talk about which variables significant.</a:t>
            </a:r>
            <a:endParaRPr sz="700"/>
          </a:p>
        </p:txBody>
      </p:sp>
      <p:sp>
        <p:nvSpPr>
          <p:cNvPr id="560" name="Google Shape;560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36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36"/>
          <p:cNvSpPr/>
          <p:nvPr/>
        </p:nvSpPr>
        <p:spPr>
          <a:xfrm>
            <a:off x="5362150" y="528650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3" name="Google Shape;563;p36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36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36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36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6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4433650" y="1092175"/>
            <a:ext cx="4343400" cy="378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Specific Feature Findings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6"/>
          <p:cNvSpPr txBox="1"/>
          <p:nvPr/>
        </p:nvSpPr>
        <p:spPr>
          <a:xfrm>
            <a:off x="784725" y="1503025"/>
            <a:ext cx="3389400" cy="3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Physical components are most significant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(Both Random Forest and XgBoost placed the physical component of the Top 7 in information gain).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Location variable were significant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by the selection of Lasso and the information gain criteria of Random Forest , but not in the boosting tree.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Select user based features did appear significant in lasso selection and the ensemble models (sentiments and identities). 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Furthermore we tested the F-statistics for the model with and without user based feature and obtained an F Score of 84, and a p-value of &lt;0.001  - leading us to the conclusion that user based feature does matter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6"/>
          <p:cNvSpPr/>
          <p:nvPr/>
        </p:nvSpPr>
        <p:spPr>
          <a:xfrm>
            <a:off x="416100" y="1065425"/>
            <a:ext cx="3758100" cy="40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Important Variables 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00" y="163192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rotWithShape="0" algn="bl" dir="7080000" dist="38100">
              <a:srgbClr val="F4CCCC"/>
            </a:outerShdw>
          </a:effectLst>
        </p:spPr>
      </p:pic>
      <p:pic>
        <p:nvPicPr>
          <p:cNvPr id="573" name="Google Shape;5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50" y="2497100"/>
            <a:ext cx="594050" cy="594050"/>
          </a:xfrm>
          <a:prstGeom prst="rect">
            <a:avLst/>
          </a:prstGeom>
          <a:noFill/>
          <a:ln>
            <a:noFill/>
          </a:ln>
          <a:effectLst>
            <a:outerShdw rotWithShape="0" algn="bl" dir="7080000" dist="38100">
              <a:srgbClr val="F4CCCC"/>
            </a:outerShdw>
          </a:effectLst>
        </p:spPr>
      </p:pic>
      <p:pic>
        <p:nvPicPr>
          <p:cNvPr id="574" name="Google Shape;5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50" y="3314325"/>
            <a:ext cx="594050" cy="594050"/>
          </a:xfrm>
          <a:prstGeom prst="rect">
            <a:avLst/>
          </a:prstGeom>
          <a:noFill/>
          <a:ln>
            <a:noFill/>
          </a:ln>
          <a:effectLst>
            <a:outerShdw rotWithShape="0" algn="bl" dir="7080000" dist="38100">
              <a:srgbClr val="F4CCCC"/>
            </a:outerShdw>
          </a:effectLst>
        </p:spPr>
      </p:pic>
      <p:pic>
        <p:nvPicPr>
          <p:cNvPr id="575" name="Google Shape;57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2020" y="1658520"/>
            <a:ext cx="548700" cy="548712"/>
          </a:xfrm>
          <a:prstGeom prst="rect">
            <a:avLst/>
          </a:prstGeom>
          <a:noFill/>
          <a:ln>
            <a:noFill/>
          </a:ln>
          <a:effectLst>
            <a:outerShdw rotWithShape="0" algn="bl" dir="7260000" dist="85725">
              <a:srgbClr val="F4CCCC"/>
            </a:outerShdw>
          </a:effectLst>
        </p:spPr>
      </p:pic>
      <p:pic>
        <p:nvPicPr>
          <p:cNvPr id="576" name="Google Shape;57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2025" y="26426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rotWithShape="0" algn="bl" dir="7260000" dist="85725">
              <a:srgbClr val="F4CCCC"/>
            </a:outerShdw>
          </a:effectLst>
        </p:spPr>
      </p:pic>
      <p:pic>
        <p:nvPicPr>
          <p:cNvPr id="577" name="Google Shape;57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2025" y="353036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rotWithShape="0" algn="bl" dir="7260000" dist="85725">
              <a:srgbClr val="F4CCCC"/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7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Analyzing Consumer Preferences: 2014-2017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25" y="1172813"/>
            <a:ext cx="5887972" cy="363781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37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37"/>
          <p:cNvSpPr/>
          <p:nvPr/>
        </p:nvSpPr>
        <p:spPr>
          <a:xfrm>
            <a:off x="5362150" y="528650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8" name="Google Shape;588;p37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37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37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37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7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7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7"/>
          <p:cNvSpPr txBox="1"/>
          <p:nvPr/>
        </p:nvSpPr>
        <p:spPr>
          <a:xfrm>
            <a:off x="6465148" y="1594200"/>
            <a:ext cx="23097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 answer our third objective, of macro trends we performed a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regular regression on the data 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partitioned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by the year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when the house is last reviewed.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are specifically interested to see whether or not consumer preference has changed with regards to particular domains/features of the house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graphic to the right are the factors that we’ve compiled which showed a significant effect through the four years.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7"/>
          <p:cNvSpPr/>
          <p:nvPr/>
        </p:nvSpPr>
        <p:spPr>
          <a:xfrm>
            <a:off x="6499510" y="1156600"/>
            <a:ext cx="22755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Rationale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8"/>
          <p:cNvSpPr txBox="1"/>
          <p:nvPr/>
        </p:nvSpPr>
        <p:spPr>
          <a:xfrm>
            <a:off x="6465148" y="1365600"/>
            <a:ext cx="23097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Amenities such as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Bathroom and Toiletries, 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Comfort and spaciousness, and Cooking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affiliated features have all 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gone down in effect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in the past years (particularly in 2017)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have actually decreased in effect over the past 4 years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believe this may be due to the completeness of these amenities in more and more houses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(diminishing its uniqueness in value)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Analyzing Consumer Preferences: 2014-2017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25" y="1172813"/>
            <a:ext cx="5887972" cy="363781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38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38"/>
          <p:cNvSpPr/>
          <p:nvPr/>
        </p:nvSpPr>
        <p:spPr>
          <a:xfrm>
            <a:off x="5362150" y="528650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7" name="Google Shape;607;p38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38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38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38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8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8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8"/>
          <p:cNvSpPr/>
          <p:nvPr/>
        </p:nvSpPr>
        <p:spPr>
          <a:xfrm>
            <a:off x="6499510" y="1156600"/>
            <a:ext cx="22755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Observation and Interpretation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8"/>
          <p:cNvSpPr/>
          <p:nvPr/>
        </p:nvSpPr>
        <p:spPr>
          <a:xfrm>
            <a:off x="769900" y="1196638"/>
            <a:ext cx="907800" cy="34740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8"/>
          <p:cNvSpPr/>
          <p:nvPr/>
        </p:nvSpPr>
        <p:spPr>
          <a:xfrm>
            <a:off x="1807075" y="2944175"/>
            <a:ext cx="907800" cy="17274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8"/>
          <p:cNvSpPr/>
          <p:nvPr/>
        </p:nvSpPr>
        <p:spPr>
          <a:xfrm>
            <a:off x="2873875" y="1197725"/>
            <a:ext cx="907800" cy="8532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8"/>
          <p:cNvSpPr/>
          <p:nvPr/>
        </p:nvSpPr>
        <p:spPr>
          <a:xfrm>
            <a:off x="3916000" y="1197725"/>
            <a:ext cx="907800" cy="2588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8"/>
          <p:cNvSpPr/>
          <p:nvPr/>
        </p:nvSpPr>
        <p:spPr>
          <a:xfrm>
            <a:off x="4953175" y="1197725"/>
            <a:ext cx="907800" cy="2588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8"/>
          <p:cNvSpPr/>
          <p:nvPr/>
        </p:nvSpPr>
        <p:spPr>
          <a:xfrm>
            <a:off x="2861538" y="2944175"/>
            <a:ext cx="907800" cy="8532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9"/>
          <p:cNvSpPr txBox="1"/>
          <p:nvPr/>
        </p:nvSpPr>
        <p:spPr>
          <a:xfrm>
            <a:off x="6482398" y="1562200"/>
            <a:ext cx="23097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Host identity, host response rate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have both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increase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in its effect in the past years, along with the house being 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instantly bookable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could be explained by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the increasingly valued factor of convenience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 the context of electronic services. People want things quick!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9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Analyzing Consumer Preferences: 2014-2017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" name="Google Shape;6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25" y="1172813"/>
            <a:ext cx="5887972" cy="363781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39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39"/>
          <p:cNvSpPr/>
          <p:nvPr/>
        </p:nvSpPr>
        <p:spPr>
          <a:xfrm>
            <a:off x="5362150" y="528650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1" name="Google Shape;631;p39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39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39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39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9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9"/>
          <p:cNvSpPr/>
          <p:nvPr/>
        </p:nvSpPr>
        <p:spPr>
          <a:xfrm>
            <a:off x="6499510" y="1156600"/>
            <a:ext cx="22755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Observation and Interpretation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9"/>
          <p:cNvSpPr/>
          <p:nvPr/>
        </p:nvSpPr>
        <p:spPr>
          <a:xfrm>
            <a:off x="769900" y="1196644"/>
            <a:ext cx="907800" cy="17289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9"/>
          <p:cNvSpPr/>
          <p:nvPr/>
        </p:nvSpPr>
        <p:spPr>
          <a:xfrm>
            <a:off x="1807075" y="1197725"/>
            <a:ext cx="907800" cy="34740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9"/>
          <p:cNvSpPr/>
          <p:nvPr/>
        </p:nvSpPr>
        <p:spPr>
          <a:xfrm>
            <a:off x="2873875" y="1197725"/>
            <a:ext cx="907800" cy="2588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9"/>
          <p:cNvSpPr/>
          <p:nvPr/>
        </p:nvSpPr>
        <p:spPr>
          <a:xfrm>
            <a:off x="3916000" y="1197725"/>
            <a:ext cx="907800" cy="2588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9"/>
          <p:cNvSpPr/>
          <p:nvPr/>
        </p:nvSpPr>
        <p:spPr>
          <a:xfrm>
            <a:off x="4953175" y="1197725"/>
            <a:ext cx="907800" cy="8604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9"/>
          <p:cNvSpPr/>
          <p:nvPr/>
        </p:nvSpPr>
        <p:spPr>
          <a:xfrm>
            <a:off x="4958125" y="2925425"/>
            <a:ext cx="907800" cy="8604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/>
          <p:nvPr/>
        </p:nvSpPr>
        <p:spPr>
          <a:xfrm>
            <a:off x="769900" y="3811325"/>
            <a:ext cx="907800" cy="8604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0"/>
          <p:cNvSpPr txBox="1"/>
          <p:nvPr/>
        </p:nvSpPr>
        <p:spPr>
          <a:xfrm>
            <a:off x="6482398" y="1562200"/>
            <a:ext cx="23097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Size and basics also increased in its effect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with a big jump from 2015 to 2016; Parallel to what we observe for people less inclined to prefer Private houses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uses of Airbnb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has evidently grown and more frequently used in the different aspects (such as bigger party travels)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we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believe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that contributed strongly to this observe trend of an increasing emphasis in house size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Analyzing Consumer Preferences: 2014-2017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1" name="Google Shape;6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25" y="1172813"/>
            <a:ext cx="5887972" cy="3637816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40"/>
          <p:cNvSpPr/>
          <p:nvPr/>
        </p:nvSpPr>
        <p:spPr>
          <a:xfrm>
            <a:off x="5362150" y="5286500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6" name="Google Shape;656;p40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40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40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40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0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0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0"/>
          <p:cNvSpPr/>
          <p:nvPr/>
        </p:nvSpPr>
        <p:spPr>
          <a:xfrm>
            <a:off x="6499510" y="1156600"/>
            <a:ext cx="2275500" cy="40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Observation and Interpretation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0"/>
          <p:cNvSpPr/>
          <p:nvPr/>
        </p:nvSpPr>
        <p:spPr>
          <a:xfrm>
            <a:off x="769900" y="1196647"/>
            <a:ext cx="907800" cy="2588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1807075" y="1197725"/>
            <a:ext cx="907800" cy="34740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0"/>
          <p:cNvSpPr/>
          <p:nvPr/>
        </p:nvSpPr>
        <p:spPr>
          <a:xfrm>
            <a:off x="2873875" y="1197725"/>
            <a:ext cx="907800" cy="2588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3916000" y="1197725"/>
            <a:ext cx="907800" cy="17382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0"/>
          <p:cNvSpPr/>
          <p:nvPr/>
        </p:nvSpPr>
        <p:spPr>
          <a:xfrm>
            <a:off x="4953175" y="1197725"/>
            <a:ext cx="907800" cy="2588100"/>
          </a:xfrm>
          <a:prstGeom prst="rect">
            <a:avLst/>
          </a:prstGeom>
          <a:solidFill>
            <a:srgbClr val="EEEEEE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75" y="0"/>
            <a:ext cx="1016001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1"/>
          <p:cNvSpPr txBox="1"/>
          <p:nvPr/>
        </p:nvSpPr>
        <p:spPr>
          <a:xfrm>
            <a:off x="1978313" y="3347841"/>
            <a:ext cx="52416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1"/>
          <p:cNvSpPr/>
          <p:nvPr/>
        </p:nvSpPr>
        <p:spPr>
          <a:xfrm rot="-5400000">
            <a:off x="-828750" y="828750"/>
            <a:ext cx="5715000" cy="4057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1"/>
          <p:cNvSpPr/>
          <p:nvPr/>
        </p:nvSpPr>
        <p:spPr>
          <a:xfrm rot="-5400000">
            <a:off x="-1009650" y="1009650"/>
            <a:ext cx="5715000" cy="369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1"/>
          <p:cNvSpPr txBox="1"/>
          <p:nvPr/>
        </p:nvSpPr>
        <p:spPr>
          <a:xfrm>
            <a:off x="304794" y="1721389"/>
            <a:ext cx="718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What now?</a:t>
            </a:r>
            <a:endParaRPr b="1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Homeowners aren’t able to price their houses at a satisfactory level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6186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san francisco house"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498" y="918713"/>
            <a:ext cx="2842200" cy="193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650" y="918725"/>
            <a:ext cx="3786300" cy="158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5"/>
          <p:cNvSpPr/>
          <p:nvPr/>
        </p:nvSpPr>
        <p:spPr>
          <a:xfrm>
            <a:off x="4931800" y="2900650"/>
            <a:ext cx="3715500" cy="2201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60% of potential housing income: </a:t>
            </a: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property, location, and amenities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40% of housing income: implementing an </a:t>
            </a: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effective Airbnb pricing strategy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24500" y="2625600"/>
            <a:ext cx="4308600" cy="2475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Housing market is extremely saturated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Adverse selection and asymmetric information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results in homeowners constantly dropping their prices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Easy to miss out on profit margins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Inexperienced entrants will lose out to veterans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Homeowners will feel less inclined to lease out their homes if the costs begin to outweigh the benefits and if they don’t know the worth of their own properties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" name="Google Shape;681;p42"/>
          <p:cNvGraphicFramePr/>
          <p:nvPr/>
        </p:nvGraphicFramePr>
        <p:xfrm>
          <a:off x="5106550" y="332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{E5365A16-4AA1-4018-8DF8-D2860CEB84AA}</a:tableStyleId>
              </a:tblPr>
              <a:tblGrid>
                <a:gridCol w="1857225"/>
                <a:gridCol w="1864575"/>
              </a:tblGrid>
              <a:tr h="304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Items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28575" marR="57150" marL="5715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of household with said item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28575" marR="57150" marL="5715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bed_type_Real Bed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57150" marL="5715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97.1%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57150" marL="5715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Internet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57150" marL="571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96.6%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57150" marL="57150"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Wireless Internet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57150" marL="571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96.1%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57150" marL="5715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82" name="Google Shape;682;p42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Impact Assessment &amp; Conclusion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4" name="Google Shape;684;p42"/>
          <p:cNvGraphicFramePr/>
          <p:nvPr/>
        </p:nvGraphicFramePr>
        <p:xfrm>
          <a:off x="332650" y="19591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{E5365A16-4AA1-4018-8DF8-D2860CEB84AA}</a:tableStyleId>
              </a:tblPr>
              <a:tblGrid>
                <a:gridCol w="918875"/>
                <a:gridCol w="1247025"/>
                <a:gridCol w="1421625"/>
                <a:gridCol w="1038175"/>
              </a:tblGrid>
              <a:tr h="191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Number of Review</a:t>
                      </a:r>
                      <a:endParaRPr b="1"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&lt;dbl&gt;</a:t>
                      </a:r>
                      <a:endParaRPr sz="85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28575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Predicted Value</a:t>
                      </a:r>
                      <a:endParaRPr b="1"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&lt;dbl&gt;</a:t>
                      </a:r>
                      <a:endParaRPr sz="85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28575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Actual Value</a:t>
                      </a:r>
                      <a:endParaRPr b="1"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&lt;dbl&gt;</a:t>
                      </a:r>
                      <a:endParaRPr sz="85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28575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count</a:t>
                      </a:r>
                      <a:endParaRPr b="1"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&lt;int&gt;</a:t>
                      </a:r>
                      <a:endParaRPr sz="85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28575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137.4452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159.9591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15819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137.5179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158.1658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7106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137.9504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160.0821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4750</a:t>
                      </a:r>
                      <a:endParaRPr sz="9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5" name="Google Shape;685;p4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42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42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8" name="Google Shape;688;p42"/>
          <p:cNvSpPr/>
          <p:nvPr/>
        </p:nvSpPr>
        <p:spPr>
          <a:xfrm>
            <a:off x="26189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42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2"/>
          <p:cNvSpPr/>
          <p:nvPr/>
        </p:nvSpPr>
        <p:spPr>
          <a:xfrm>
            <a:off x="53621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2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2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2"/>
          <p:cNvSpPr/>
          <p:nvPr/>
        </p:nvSpPr>
        <p:spPr>
          <a:xfrm>
            <a:off x="332650" y="1151675"/>
            <a:ext cx="4625700" cy="642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We ran our best performing Algorithm (Random Forest) on the Holdout set identified earlier and obtained the results below</a:t>
            </a:r>
            <a:endParaRPr sz="10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2"/>
          <p:cNvSpPr/>
          <p:nvPr/>
        </p:nvSpPr>
        <p:spPr>
          <a:xfrm>
            <a:off x="393650" y="3474525"/>
            <a:ext cx="4564800" cy="108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Evidently, for these houses, the actual value all seems to be higher than their predicted value by about $20. We believe this may have strongly contributed to these houses not performing well (being rented or traded) on the market. With this algorithm we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believe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this situation could be remedied and fixed.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2"/>
          <p:cNvSpPr/>
          <p:nvPr/>
        </p:nvSpPr>
        <p:spPr>
          <a:xfrm>
            <a:off x="5106550" y="1151675"/>
            <a:ext cx="3721800" cy="327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Last Note</a:t>
            </a:r>
            <a:endParaRPr sz="10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2"/>
          <p:cNvSpPr/>
          <p:nvPr/>
        </p:nvSpPr>
        <p:spPr>
          <a:xfrm>
            <a:off x="5106550" y="1579150"/>
            <a:ext cx="3721800" cy="1610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 end our analysis, we want to offer a couple of advice regarding how to optimize for the value of your house: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AutoNum type="arabicPeriod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Offering basic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amenities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is a must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AutoNum type="arabicPeriod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Put time into writing a good description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Some keys features (i.e. size and basics) are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inflexible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cannot be changed. 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2"/>
          <p:cNvSpPr/>
          <p:nvPr/>
        </p:nvSpPr>
        <p:spPr>
          <a:xfrm>
            <a:off x="5106550" y="3343750"/>
            <a:ext cx="3721800" cy="227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Some Must Haves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75" y="0"/>
            <a:ext cx="1016001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3"/>
          <p:cNvSpPr txBox="1"/>
          <p:nvPr/>
        </p:nvSpPr>
        <p:spPr>
          <a:xfrm>
            <a:off x="1978313" y="3347841"/>
            <a:ext cx="52416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3"/>
          <p:cNvSpPr/>
          <p:nvPr/>
        </p:nvSpPr>
        <p:spPr>
          <a:xfrm rot="-5400000">
            <a:off x="-828750" y="828750"/>
            <a:ext cx="5715000" cy="4057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3"/>
          <p:cNvSpPr/>
          <p:nvPr/>
        </p:nvSpPr>
        <p:spPr>
          <a:xfrm rot="-5400000">
            <a:off x="-1009650" y="1009650"/>
            <a:ext cx="5715000" cy="369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3"/>
          <p:cNvSpPr txBox="1"/>
          <p:nvPr/>
        </p:nvSpPr>
        <p:spPr>
          <a:xfrm>
            <a:off x="304794" y="1721389"/>
            <a:ext cx="718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Thank 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You!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b="1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4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Appendix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3" name="Google Shape;7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44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4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44222"/>
            <a:ext cx="4419599" cy="36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399" y="868013"/>
            <a:ext cx="4267199" cy="388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Appendix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5" name="Google Shape;7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" name="Google Shape;727;p45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5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5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8013"/>
            <a:ext cx="8839202" cy="363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6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Appendix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8" name="Google Shape;7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8013"/>
            <a:ext cx="4421549" cy="4421549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6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6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6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675" y="872500"/>
            <a:ext cx="3597797" cy="138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675" y="2402311"/>
            <a:ext cx="3597801" cy="292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7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Appendix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9" name="Google Shape;7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47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7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7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54" name="Google Shape;754;p47"/>
          <p:cNvGraphicFramePr/>
          <p:nvPr/>
        </p:nvGraphicFramePr>
        <p:xfrm>
          <a:off x="4572000" y="9186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{E5365A16-4AA1-4018-8DF8-D2860CEB84AA}</a:tableStyleId>
              </a:tblPr>
              <a:tblGrid>
                <a:gridCol w="3001150"/>
                <a:gridCol w="1113075"/>
              </a:tblGrid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citySF:dist_to_center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1.527415e-02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descriptive_words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1.116784e-02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cityDC:dist_to_center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1.030116e-02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cityChicago:dist_to_center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6.026075e-03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citySF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5.942693e-03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cityLA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5.663061e-03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cityDC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4.995790e-03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title_capsTRUE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4.873473e-03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instant_bookableTRUE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4.732435e-03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host_identity_verifiedTRUE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4.688795e-03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cleaning_feeTRUE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4.551411e-03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cancellation_policy_flexible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4.440060e-03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cancellation_policy_strict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3.601844e-03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cancellation_policy_moderate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3.176857e-03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cityNYC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2.778721e-03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cityChicago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1.805336e-03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host_has_profile_picTRUE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6.435642e-04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cancellation_policy_super_strict_30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4.292174e-05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cancellation_policy_super_strict_60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1.485008e-05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</a:tbl>
          </a:graphicData>
        </a:graphic>
      </p:graphicFrame>
      <p:graphicFrame>
        <p:nvGraphicFramePr>
          <p:cNvPr id="755" name="Google Shape;755;p47"/>
          <p:cNvGraphicFramePr/>
          <p:nvPr/>
        </p:nvGraphicFramePr>
        <p:xfrm>
          <a:off x="244975" y="7767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{E5365A16-4AA1-4018-8DF8-D2860CEB84AA}</a:tableStyleId>
              </a:tblPr>
              <a:tblGrid>
                <a:gridCol w="2039500"/>
                <a:gridCol w="1850100"/>
              </a:tblGrid>
              <a:tr h="15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Feature</a:t>
                      </a:r>
                      <a:endParaRPr b="1"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&lt;chr&gt;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28575" marR="57150" marL="5715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Gain</a:t>
                      </a:r>
                      <a:endParaRPr b="1"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&lt;dbl&gt;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28575" marR="57150" marL="5715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Size_and_basics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1.841854e-01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Privacy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1.560231e-01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Bath_and_Toiletries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8.465730e-02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Cooking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5.431437e-02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Location_based_words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5.173452e-02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Comfort_and_space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5.000975e-02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Ease_of_access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4.880424e-02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region_count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4.695374e-02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Room_based_words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3.190781e-02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title_length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3.168725e-02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descrip_length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3.100122e-02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desc_sentiment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2.850914e-02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dist_to_center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2.556444e-02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title_sentiment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2.397669e-02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host_response_rate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2.178417e-02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cityLA:dist_to_center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1.844748e-02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cityNYC:dist_to_center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1.571838e-02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19050" marB="19050" marR="57150" marL="5715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2381388" y="4045550"/>
            <a:ext cx="3923700" cy="6288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0650" lvl="0" marL="1143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we do better than the offerings Airbnb give right now - </a:t>
            </a: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we provide homeowners with a greater opportunity to best the market?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Objective 1: Better Approximate Airbnb Prices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6389350" y="1023775"/>
            <a:ext cx="2497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Exhibits</a:t>
            </a:r>
            <a:endParaRPr b="1" sz="12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14550" y="1396100"/>
            <a:ext cx="1865400" cy="71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Smart Pricing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14550" y="1023200"/>
            <a:ext cx="1865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Offerings</a:t>
            </a:r>
            <a:endParaRPr b="1" sz="12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167389" y="1023175"/>
            <a:ext cx="2320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Issues</a:t>
            </a:r>
            <a:endParaRPr b="1" sz="12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2381388" y="1396100"/>
            <a:ext cx="3923700" cy="71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0650" lvl="0" marL="1143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Less Ownership Over the Pricing Point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143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Market-based → No Competitive Edge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414550" y="2229575"/>
            <a:ext cx="1865400" cy="1694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Manual Pricing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381388" y="2229575"/>
            <a:ext cx="3923700" cy="1694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0650" lvl="0" marL="1143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Suggested price range is usually extremely wide and imprecise - bringing huge fluctuations to the property value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1430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According to Guesty,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there is an expectation for the host to stay relevant and competitive by comparing similar Airbnb listing in their area-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However the definition of similarities may be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ambiguous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as there are multiple facets to be considered by a customer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14550" y="4045550"/>
            <a:ext cx="1865400" cy="6288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Challenge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/>
          <p:nvPr/>
        </p:nvSpPr>
        <p:spPr>
          <a:xfrm rot="1041241">
            <a:off x="2234320" y="1360077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rot="591948">
            <a:off x="2217285" y="2168312"/>
            <a:ext cx="203104" cy="18217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rot="1041241">
            <a:off x="2234320" y="3944877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 rot="1041241">
            <a:off x="6272920" y="1360077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591948">
            <a:off x="6332085" y="2168312"/>
            <a:ext cx="203104" cy="18217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 rot="1041241">
            <a:off x="6272920" y="3944877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000" y="1485279"/>
            <a:ext cx="2335875" cy="3126895"/>
          </a:xfrm>
          <a:prstGeom prst="rect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6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6186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6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7"/>
          <p:cNvGrpSpPr/>
          <p:nvPr/>
        </p:nvGrpSpPr>
        <p:grpSpPr>
          <a:xfrm>
            <a:off x="4471914" y="2334815"/>
            <a:ext cx="2140839" cy="2499076"/>
            <a:chOff x="0" y="2295575"/>
            <a:chExt cx="2286000" cy="2847950"/>
          </a:xfrm>
        </p:grpSpPr>
        <p:sp>
          <p:nvSpPr>
            <p:cNvPr id="124" name="Google Shape;124;p17"/>
            <p:cNvSpPr/>
            <p:nvPr/>
          </p:nvSpPr>
          <p:spPr>
            <a:xfrm>
              <a:off x="0" y="2823925"/>
              <a:ext cx="2286000" cy="23196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0" y="2295575"/>
              <a:ext cx="2286000" cy="53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7"/>
          <p:cNvGrpSpPr/>
          <p:nvPr/>
        </p:nvGrpSpPr>
        <p:grpSpPr>
          <a:xfrm>
            <a:off x="2331207" y="2334815"/>
            <a:ext cx="2140839" cy="2499076"/>
            <a:chOff x="0" y="2295575"/>
            <a:chExt cx="2286000" cy="2847950"/>
          </a:xfrm>
        </p:grpSpPr>
        <p:sp>
          <p:nvSpPr>
            <p:cNvPr id="127" name="Google Shape;127;p17"/>
            <p:cNvSpPr/>
            <p:nvPr/>
          </p:nvSpPr>
          <p:spPr>
            <a:xfrm>
              <a:off x="0" y="2823925"/>
              <a:ext cx="2286000" cy="23196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0" y="2295575"/>
              <a:ext cx="2286000" cy="537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7"/>
          <p:cNvGrpSpPr/>
          <p:nvPr/>
        </p:nvGrpSpPr>
        <p:grpSpPr>
          <a:xfrm>
            <a:off x="190500" y="2334815"/>
            <a:ext cx="2140839" cy="2499076"/>
            <a:chOff x="0" y="2295575"/>
            <a:chExt cx="2286000" cy="2847950"/>
          </a:xfrm>
        </p:grpSpPr>
        <p:sp>
          <p:nvSpPr>
            <p:cNvPr id="130" name="Google Shape;130;p17"/>
            <p:cNvSpPr/>
            <p:nvPr/>
          </p:nvSpPr>
          <p:spPr>
            <a:xfrm>
              <a:off x="0" y="2823925"/>
              <a:ext cx="2286000" cy="23196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0" y="2295575"/>
              <a:ext cx="2286000" cy="537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17"/>
          <p:cNvGrpSpPr/>
          <p:nvPr/>
        </p:nvGrpSpPr>
        <p:grpSpPr>
          <a:xfrm>
            <a:off x="6612620" y="2334815"/>
            <a:ext cx="2140839" cy="2499076"/>
            <a:chOff x="0" y="2295575"/>
            <a:chExt cx="2286000" cy="2847950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2823925"/>
              <a:ext cx="2286000" cy="23196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0" y="2295575"/>
              <a:ext cx="2286000" cy="537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7"/>
          <p:cNvSpPr/>
          <p:nvPr/>
        </p:nvSpPr>
        <p:spPr>
          <a:xfrm>
            <a:off x="1495500" y="932155"/>
            <a:ext cx="7257900" cy="1107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Aside from the pricing point, we are also interested in finding out if there are factors unrelated to the house that can boost your property value.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Challenge:</a:t>
            </a:r>
            <a:r>
              <a:rPr i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Can we tweak some of these variables to bring up the competitive pricing of your house?</a:t>
            </a:r>
            <a:endParaRPr i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Objective 2: Examine Effect of User-defined Features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190500" y="935261"/>
            <a:ext cx="1305000" cy="11076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Competitive</a:t>
            </a: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Prices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6689200" y="3319439"/>
            <a:ext cx="22026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speed of the response could affect an opportunities worth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4685313" y="3245647"/>
            <a:ext cx="19380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 verified homeowner’s identity results in greater build-up of trust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2686183" y="3319439"/>
            <a:ext cx="17358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Smaller fees add up to 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393075" y="3319439"/>
            <a:ext cx="17358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Description may affect a customer’s valuation of a property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438" y="3835034"/>
            <a:ext cx="538175" cy="46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566" y="3821721"/>
            <a:ext cx="632798" cy="549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0453" y="3756861"/>
            <a:ext cx="719562" cy="62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9938" y="3814843"/>
            <a:ext cx="586200" cy="50942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393063" y="2475642"/>
            <a:ext cx="1735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Property Description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6815195" y="2475642"/>
            <a:ext cx="1735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Response Time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17"/>
          <p:cNvCxnSpPr/>
          <p:nvPr/>
        </p:nvCxnSpPr>
        <p:spPr>
          <a:xfrm>
            <a:off x="6612753" y="2334749"/>
            <a:ext cx="0" cy="24900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0" name="Google Shape;150;p17"/>
          <p:cNvSpPr txBox="1"/>
          <p:nvPr/>
        </p:nvSpPr>
        <p:spPr>
          <a:xfrm>
            <a:off x="4674487" y="2475642"/>
            <a:ext cx="1735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Host Identity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7"/>
          <p:cNvCxnSpPr/>
          <p:nvPr/>
        </p:nvCxnSpPr>
        <p:spPr>
          <a:xfrm>
            <a:off x="4472046" y="2334749"/>
            <a:ext cx="0" cy="24900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2" name="Google Shape;152;p17"/>
          <p:cNvSpPr txBox="1"/>
          <p:nvPr/>
        </p:nvSpPr>
        <p:spPr>
          <a:xfrm>
            <a:off x="2533781" y="2475642"/>
            <a:ext cx="1735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Microfees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>
            <a:off x="2331339" y="2334749"/>
            <a:ext cx="0" cy="2490000"/>
          </a:xfrm>
          <a:prstGeom prst="straightConnector1">
            <a:avLst/>
          </a:prstGeom>
          <a:noFill/>
          <a:ln cap="flat" cmpd="sng" w="9525">
            <a:solidFill>
              <a:srgbClr val="F4CCCC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4" name="Google Shape;154;p17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7"/>
          <p:cNvSpPr/>
          <p:nvPr/>
        </p:nvSpPr>
        <p:spPr>
          <a:xfrm rot="5400000">
            <a:off x="1436179" y="3701495"/>
            <a:ext cx="2015267" cy="224925"/>
          </a:xfrm>
          <a:prstGeom prst="flowChartExtra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 rot="5400000">
            <a:off x="3577004" y="3701495"/>
            <a:ext cx="2015267" cy="224925"/>
          </a:xfrm>
          <a:prstGeom prst="flowChartExtra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 rot="5400000">
            <a:off x="5710604" y="3701495"/>
            <a:ext cx="2015267" cy="224925"/>
          </a:xfrm>
          <a:prstGeom prst="flowChartExtra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26186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17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Objective 3: Understand Macro Market Trends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394450" y="1209900"/>
            <a:ext cx="3665700" cy="1646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Customers have started developing a perception that “house prices never fall”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Housing prices have risen at the third-fastest rate in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history 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over the past several years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394450" y="3001549"/>
            <a:ext cx="3665700" cy="1646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Mortgage rates are increasing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Majority of home buyers are millennials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millennials"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825" y="1468663"/>
            <a:ext cx="4444200" cy="277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26186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8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75" y="0"/>
            <a:ext cx="1016001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1978313" y="3347841"/>
            <a:ext cx="52416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 rot="-5400000">
            <a:off x="-828750" y="828750"/>
            <a:ext cx="5715000" cy="4057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 rot="-5400000">
            <a:off x="-1009650" y="1009650"/>
            <a:ext cx="5715000" cy="369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304794" y="1721389"/>
            <a:ext cx="718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sz="36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What do people see in my house?</a:t>
            </a:r>
            <a:endParaRPr b="1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Data Overview and Basic Features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2549450" y="2598575"/>
            <a:ext cx="2024700" cy="1154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example: is the rent on a per room basis and/or does it have a cancellation policy? 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414550" y="1015100"/>
            <a:ext cx="1865400" cy="743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Why Airbnb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2381400" y="1015100"/>
            <a:ext cx="6462600" cy="743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Highly Competitive Market with likely correctly priced market value after iterations of testing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Source: 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Dimensions: </a:t>
            </a: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74111 properties and 29 columns | spans across 9 years from 2008 to 2017 in 6 major US cities.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0"/>
          <p:cNvSpPr/>
          <p:nvPr/>
        </p:nvSpPr>
        <p:spPr>
          <a:xfrm rot="1041241">
            <a:off x="2234320" y="979077"/>
            <a:ext cx="140810" cy="8301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414550" y="1877150"/>
            <a:ext cx="2024700" cy="587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414550" y="3894450"/>
            <a:ext cx="2024700" cy="8343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Preliminary</a:t>
            </a: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Feature Engineering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2549443" y="1877150"/>
            <a:ext cx="2024700" cy="587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Rental Information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4684335" y="1877150"/>
            <a:ext cx="2024700" cy="587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Host information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6819228" y="1877150"/>
            <a:ext cx="2024700" cy="587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Location Information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6819250" y="2598575"/>
            <a:ext cx="2024700" cy="1154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Located by city or GPS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4684350" y="2598575"/>
            <a:ext cx="2024700" cy="1154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includes whether the host is verified or not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414550" y="2598575"/>
            <a:ext cx="2024700" cy="1154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includes the property type and number of bedrooms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2549450" y="3894450"/>
            <a:ext cx="6294600" cy="8343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Description, title length and sentiment (using syuzhet package)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Title capitalization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Extracted frequently used words via Text Mining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26186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0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/>
          <p:nvPr/>
        </p:nvSpPr>
        <p:spPr>
          <a:xfrm>
            <a:off x="342900" y="858078"/>
            <a:ext cx="1305000" cy="7626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Exploding Dimension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208307" y="129875"/>
            <a:ext cx="893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Dimensionality Reduction: PCA</a:t>
            </a:r>
            <a:endParaRPr b="1" sz="18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100" y="10600"/>
            <a:ext cx="382426" cy="5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 rotWithShape="1">
          <a:blip r:embed="rId4">
            <a:alphaModFix/>
          </a:blip>
          <a:srcRect b="0" l="13822" r="11982" t="0"/>
          <a:stretch/>
        </p:blipFill>
        <p:spPr>
          <a:xfrm>
            <a:off x="360800" y="3616895"/>
            <a:ext cx="1305000" cy="1150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/>
          <p:nvPr/>
        </p:nvSpPr>
        <p:spPr>
          <a:xfrm>
            <a:off x="1647900" y="855939"/>
            <a:ext cx="7257900" cy="7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previous iteration of data preparation left us with </a:t>
            </a:r>
            <a:r>
              <a:rPr lang="en" sz="1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1046 variables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achieve a more effective EDA process with fewer variables modeled, we also performed dimension reduction for 3 main facets of our variables, leaving us with </a:t>
            </a:r>
            <a:r>
              <a:rPr lang="en" sz="1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29 final features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414550" y="1800950"/>
            <a:ext cx="2731200" cy="40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Physical Information </a:t>
            </a:r>
            <a:r>
              <a:rPr lang="en" sz="10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(200 + features)</a:t>
            </a:r>
            <a:endParaRPr sz="10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3294518" y="1800950"/>
            <a:ext cx="2731200" cy="40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Description Words </a:t>
            </a:r>
            <a:r>
              <a:rPr lang="en" sz="10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(100 + relevant words)</a:t>
            </a:r>
            <a:endParaRPr sz="10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6174486" y="1800950"/>
            <a:ext cx="2731200" cy="40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Neighborhood </a:t>
            </a:r>
            <a:r>
              <a:rPr lang="en" sz="10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(600+ neighborhoods)</a:t>
            </a:r>
            <a:endParaRPr sz="10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414550" y="2386825"/>
            <a:ext cx="2731200" cy="108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Extracted the top 6 interpretable components (25% of the variations) from Physical features of the house (e.g. # of beds). PCs labeled based on the variables with high loading score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1864075" y="3519725"/>
            <a:ext cx="1445400" cy="13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Labeled Components</a:t>
            </a:r>
            <a:endParaRPr sz="8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0795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Cooking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0795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Size_and_basics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0795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Comfort_and_space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0795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Ease_of_access"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0795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Bath_and_Toiletries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0795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Privacy</a:t>
            </a:r>
            <a:endParaRPr sz="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1792075" y="3868050"/>
            <a:ext cx="148200" cy="762600"/>
          </a:xfrm>
          <a:prstGeom prst="chevron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3294525" y="2390088"/>
            <a:ext cx="2731200" cy="108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Extracted top 2 interpretable components which accounted for 15% of the variations from words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within the property description.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Tabulated the # of descriptive words.</a:t>
            </a:r>
            <a:endParaRPr b="1" sz="1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3311875" y="3519725"/>
            <a:ext cx="1445400" cy="13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Labeled Components</a:t>
            </a:r>
            <a:endParaRPr sz="8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0795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Room Based Description (words include: beds, rooms and etc)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0795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Location Based Description (streets, apart, parks)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4607275" y="3519725"/>
            <a:ext cx="1445400" cy="13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Descriptive Words</a:t>
            </a:r>
            <a:endParaRPr sz="800">
              <a:solidFill>
                <a:srgbClr val="666666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10795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6174500" y="2417975"/>
            <a:ext cx="2731200" cy="1058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Transformed the neighborhood variable into two numerical value from one-hot encoding: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# of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prior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listings posted in this area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Distance of the property to the city center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6174475" y="3594600"/>
            <a:ext cx="2731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Black"/>
                <a:ea typeface="Roboto Black"/>
                <a:cs typeface="Roboto Black"/>
                <a:sym typeface="Roboto Black"/>
              </a:rPr>
              <a:t>City Based Coordinates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DC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38.8977° N, 77.0365° W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(WHITE HOUSE)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NYC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40.7527° N, 73.9772° W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(GRAND CENTRAL)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SF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37.7946° N, 122.3999° W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(FINANCIAL DISTRICT)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BOS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42.3557° N, 71.0572° W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(DOWNTOWN)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34.0687° N, 118.3228° W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(CENTRAL LA)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41.8786° N, 87.6251° W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(THE LOOP)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475" y="3815746"/>
            <a:ext cx="1305000" cy="95175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12470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Opportunity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26186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39902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Exploration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53618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6733450" y="5270825"/>
            <a:ext cx="1371900" cy="2271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1"/>
          <p:cNvSpPr/>
          <p:nvPr/>
        </p:nvSpPr>
        <p:spPr>
          <a:xfrm rot="226">
            <a:off x="0" y="543113"/>
            <a:ext cx="9144000" cy="17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-8100" y="533550"/>
            <a:ext cx="9180000" cy="1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 rot="-337">
            <a:off x="0" y="534007"/>
            <a:ext cx="9180000" cy="64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